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1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5" r:id="rId10"/>
    <p:sldId id="266" r:id="rId11"/>
    <p:sldId id="267" r:id="rId12"/>
    <p:sldId id="269" r:id="rId13"/>
    <p:sldId id="270" r:id="rId14"/>
    <p:sldId id="268" r:id="rId15"/>
    <p:sldId id="263" r:id="rId16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784">
          <p15:clr>
            <a:srgbClr val="A4A3A4"/>
          </p15:clr>
        </p15:guide>
        <p15:guide id="2" pos="192">
          <p15:clr>
            <a:srgbClr val="A4A3A4"/>
          </p15:clr>
        </p15:guide>
        <p15:guide id="3" orient="horz" pos="1080">
          <p15:clr>
            <a:srgbClr val="A4A3A4"/>
          </p15:clr>
        </p15:guide>
        <p15:guide id="4" orient="horz" pos="2160">
          <p15:clr>
            <a:srgbClr val="A4A3A4"/>
          </p15:clr>
        </p15:guide>
        <p15:guide id="5" orient="horz" pos="403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>
        <p:guide orient="horz" pos="784"/>
        <p:guide pos="192"/>
        <p:guide orient="horz" pos="1080"/>
        <p:guide orient="horz" pos="2160"/>
        <p:guide orient="horz" pos="403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n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2" name="Google Shape;142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6" name="Google Shape;15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IN" b="1"/>
              <a:t>This slide, The speaker will talk about the content that we will be covering in this session as follows: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IN" sz="1800" b="1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Introduction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-IN" sz="1800" b="0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rPr>
              <a:t>Importance of UI/UX in industry</a:t>
            </a:r>
            <a:endParaRPr sz="1800" b="0" i="0" u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-IN" sz="18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History and Definitions of UI and UX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-IN" sz="18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Key Differences between UI/UX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-IN" sz="18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 Cases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-IN" sz="18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Significance in Web Development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-IN" sz="18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 Cases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IN" sz="1800" b="1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Visual Design Principles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-IN" sz="18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Design process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-IN" sz="18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Color theory and psychology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-IN" sz="18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Typography and readability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-IN" sz="18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Layout and Spacing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-IN" sz="18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Responsive design basics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IN" sz="1800" b="1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Usability and Accessibility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-IN" sz="18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Usability Aspects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-IN" sz="18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Web Content Accessibility Guidelines (WCAG)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-IN" sz="18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Inclusive design practices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-IN" sz="18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Consistency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IN" sz="1800" b="1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User Experience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-IN" sz="18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User-Centered Design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-IN" sz="18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User research methods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-IN" sz="18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Interactive Elements and Feedback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IN" sz="1800" b="1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Mini Case Study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-IN" sz="18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Discussing a popular UI/UX design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IN" sz="1800" b="1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Hands-On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-IN" sz="18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Introduction to Figma for UI/UX design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b="1"/>
          </a:p>
        </p:txBody>
      </p:sp>
      <p:sp>
        <p:nvSpPr>
          <p:cNvPr id="207" name="Google Shape;20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005134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IN" b="1" dirty="0"/>
              <a:t>This slide, The speaker will talk about the content that we will be covering in this session as follows: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IN" sz="1800" b="1" i="0" u="none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Introduction</a:t>
            </a:r>
            <a:endParaRPr dirty="0"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-IN" sz="1800" b="0" dirty="0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rPr>
              <a:t>Importance of UI/UX in industry</a:t>
            </a:r>
            <a:endParaRPr sz="1800" b="0" i="0" u="none" strike="noStrik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-IN" sz="1800" b="0" i="0" u="none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History and Definitions of UI and UX</a:t>
            </a:r>
            <a:endParaRPr dirty="0"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-IN" sz="1800" b="0" i="0" u="none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Key Differences between UI/UX</a:t>
            </a:r>
            <a:endParaRPr dirty="0"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-IN" sz="1800" b="0" i="0" u="none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 Cases</a:t>
            </a:r>
            <a:endParaRPr dirty="0"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-IN" sz="1800" b="0" i="0" u="none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Significance in Web Development</a:t>
            </a:r>
            <a:endParaRPr dirty="0"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-IN" sz="1800" b="0" i="0" u="none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 Cases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IN" sz="1800" b="1" i="0" u="none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Visual Design Principles</a:t>
            </a:r>
            <a:endParaRPr dirty="0"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-IN" sz="1800" b="0" i="0" u="none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Design process</a:t>
            </a:r>
            <a:endParaRPr dirty="0"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-IN" sz="1800" b="0" i="0" u="none" strike="noStrik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Color</a:t>
            </a:r>
            <a:r>
              <a:rPr lang="en-IN" sz="1800" b="0" i="0" u="none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theory and psychology</a:t>
            </a:r>
            <a:endParaRPr dirty="0"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-IN" sz="1800" b="0" i="0" u="none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Typography and readability</a:t>
            </a:r>
            <a:endParaRPr dirty="0"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-IN" sz="1800" b="0" i="0" u="none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Layout and Spacing</a:t>
            </a:r>
            <a:endParaRPr dirty="0"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-IN" sz="1800" b="0" i="0" u="none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Responsive design basics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IN" sz="1800" b="1" i="0" u="none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Usability and Accessibility</a:t>
            </a:r>
            <a:endParaRPr dirty="0"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-IN" sz="1800" b="0" i="0" u="none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Usability Aspects</a:t>
            </a:r>
            <a:endParaRPr dirty="0"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-IN" sz="1800" b="0" i="0" u="none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Web Content Accessibility Guidelines (WCAG)</a:t>
            </a:r>
            <a:endParaRPr dirty="0"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-IN" sz="1800" b="0" i="0" u="none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Inclusive design practices</a:t>
            </a:r>
            <a:endParaRPr dirty="0"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-IN" sz="1800" b="0" i="0" u="none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Consistency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IN" sz="1800" b="1" i="0" u="none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User Experience</a:t>
            </a:r>
            <a:endParaRPr dirty="0"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-IN" sz="1800" b="0" i="0" u="none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User-</a:t>
            </a:r>
            <a:r>
              <a:rPr lang="en-IN" sz="1800" b="0" i="0" u="none" strike="noStrik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Centered</a:t>
            </a:r>
            <a:r>
              <a:rPr lang="en-IN" sz="1800" b="0" i="0" u="none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Design</a:t>
            </a:r>
            <a:endParaRPr dirty="0"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-IN" sz="1800" b="0" i="0" u="none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User research methods</a:t>
            </a:r>
            <a:endParaRPr dirty="0"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-IN" sz="1800" b="0" i="0" u="none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Interactive Elements and Feedback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IN" sz="1800" b="1" i="0" u="none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Mini Case Study</a:t>
            </a:r>
            <a:endParaRPr dirty="0"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-IN" sz="1800" b="0" i="0" u="none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Discussing a popular UI/UX design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IN" sz="1800" b="1" i="0" u="none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Hands-On</a:t>
            </a:r>
            <a:endParaRPr dirty="0"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-IN" sz="1800" b="0" i="0" u="none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Introduction to </a:t>
            </a:r>
            <a:r>
              <a:rPr lang="en-IN" sz="1800" b="0" i="0" u="none" strike="noStrik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Figma</a:t>
            </a:r>
            <a:r>
              <a:rPr lang="en-IN" sz="1800" b="0" i="0" u="none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for UI/UX design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b="1" dirty="0"/>
          </a:p>
        </p:txBody>
      </p:sp>
      <p:sp>
        <p:nvSpPr>
          <p:cNvPr id="212" name="Google Shape;21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3" name="Google Shape;17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IN" b="1" i="0" u="none" strike="noStrike">
                <a:solidFill>
                  <a:srgbClr val="000000"/>
                </a:solidFill>
                <a:highlight>
                  <a:srgbClr val="F5F5F5"/>
                </a:highlight>
                <a:latin typeface="Arial"/>
                <a:ea typeface="Arial"/>
                <a:cs typeface="Arial"/>
                <a:sym typeface="Arial"/>
              </a:rPr>
              <a:t>Speaker would be briefing the students that this content has been prepared for the educational purpose only and is referred from multiple sites which are cited in the last.</a:t>
            </a:r>
            <a:r>
              <a:rPr lang="en-IN" b="0" i="0" u="none" strike="noStrike">
                <a:solidFill>
                  <a:srgbClr val="000000"/>
                </a:solidFill>
                <a:highlight>
                  <a:srgbClr val="F5F5F5"/>
                </a:highlight>
                <a:latin typeface="Arial"/>
                <a:ea typeface="Arial"/>
                <a:cs typeface="Arial"/>
                <a:sym typeface="Arial"/>
              </a:rPr>
              <a:t>​</a:t>
            </a:r>
            <a:r>
              <a:rPr lang="en-IN" b="0" i="0">
                <a:solidFill>
                  <a:srgbClr val="444444"/>
                </a:solidFill>
                <a:highlight>
                  <a:srgbClr val="F5F5F5"/>
                </a:highlight>
                <a:latin typeface="Arial"/>
                <a:ea typeface="Arial"/>
                <a:cs typeface="Arial"/>
                <a:sym typeface="Arial"/>
              </a:rPr>
              <a:t>​</a:t>
            </a:r>
            <a:endParaRPr b="0" i="0">
              <a:solidFill>
                <a:srgbClr val="444444"/>
              </a:solidFill>
              <a:highlight>
                <a:srgbClr val="F5F5F5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15875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IN" b="1" i="0" u="none" strike="noStrike">
                <a:solidFill>
                  <a:srgbClr val="000000"/>
                </a:solidFill>
                <a:highlight>
                  <a:srgbClr val="F5F5F5"/>
                </a:highlight>
                <a:latin typeface="Arial"/>
                <a:ea typeface="Arial"/>
                <a:cs typeface="Arial"/>
                <a:sym typeface="Arial"/>
              </a:rPr>
              <a:t>---------------------------------------------------</a:t>
            </a:r>
            <a:r>
              <a:rPr lang="en-IN" b="0" i="0" u="none" strike="noStrike">
                <a:solidFill>
                  <a:srgbClr val="000000"/>
                </a:solidFill>
                <a:highlight>
                  <a:srgbClr val="F5F5F5"/>
                </a:highlight>
                <a:latin typeface="Arial"/>
                <a:ea typeface="Arial"/>
                <a:cs typeface="Arial"/>
                <a:sym typeface="Arial"/>
              </a:rPr>
              <a:t>​</a:t>
            </a:r>
            <a:r>
              <a:rPr lang="en-IN" b="0" i="0">
                <a:solidFill>
                  <a:srgbClr val="444444"/>
                </a:solidFill>
                <a:highlight>
                  <a:srgbClr val="F5F5F5"/>
                </a:highlight>
                <a:latin typeface="Arial"/>
                <a:ea typeface="Arial"/>
                <a:cs typeface="Arial"/>
                <a:sym typeface="Arial"/>
              </a:rPr>
              <a:t>​</a:t>
            </a:r>
            <a:endParaRPr b="0" i="0">
              <a:solidFill>
                <a:srgbClr val="444444"/>
              </a:solidFill>
              <a:highlight>
                <a:srgbClr val="F5F5F5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15875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IN" b="1" i="0" u="none" strike="noStrike">
                <a:solidFill>
                  <a:srgbClr val="000000"/>
                </a:solidFill>
                <a:highlight>
                  <a:srgbClr val="F5F5F5"/>
                </a:highlight>
                <a:latin typeface="Arial"/>
                <a:ea typeface="Arial"/>
                <a:cs typeface="Arial"/>
                <a:sym typeface="Arial"/>
              </a:rPr>
              <a:t>A disclaimer is a statement or notice that is intended to clarify, limit, or provide information about the scope, limitations, or potential risks associated with certain actions, information, products, services, or content. </a:t>
            </a:r>
            <a:r>
              <a:rPr lang="en-IN" b="0" i="0" u="none" strike="noStrike">
                <a:solidFill>
                  <a:srgbClr val="000000"/>
                </a:solidFill>
                <a:highlight>
                  <a:srgbClr val="F5F5F5"/>
                </a:highlight>
                <a:latin typeface="Arial"/>
                <a:ea typeface="Arial"/>
                <a:cs typeface="Arial"/>
                <a:sym typeface="Arial"/>
              </a:rPr>
              <a:t>​</a:t>
            </a:r>
            <a:r>
              <a:rPr lang="en-IN" b="0" i="0">
                <a:solidFill>
                  <a:srgbClr val="444444"/>
                </a:solidFill>
                <a:highlight>
                  <a:srgbClr val="F5F5F5"/>
                </a:highlight>
                <a:latin typeface="Arial"/>
                <a:ea typeface="Arial"/>
                <a:cs typeface="Arial"/>
                <a:sym typeface="Arial"/>
              </a:rPr>
              <a:t>​</a:t>
            </a:r>
            <a:endParaRPr b="0" i="0">
              <a:solidFill>
                <a:srgbClr val="444444"/>
              </a:solidFill>
              <a:highlight>
                <a:srgbClr val="F5F5F5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15875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IN" b="0" i="0" u="none" strike="noStrike">
                <a:solidFill>
                  <a:srgbClr val="000000"/>
                </a:solidFill>
                <a:highlight>
                  <a:srgbClr val="F5F5F5"/>
                </a:highlight>
                <a:latin typeface="Arial"/>
                <a:ea typeface="Arial"/>
                <a:cs typeface="Arial"/>
                <a:sym typeface="Arial"/>
              </a:rPr>
              <a:t>​</a:t>
            </a:r>
            <a:r>
              <a:rPr lang="en-IN" b="0" i="0">
                <a:solidFill>
                  <a:srgbClr val="444444"/>
                </a:solidFill>
                <a:highlight>
                  <a:srgbClr val="F5F5F5"/>
                </a:highlight>
                <a:latin typeface="Arial"/>
                <a:ea typeface="Arial"/>
                <a:cs typeface="Arial"/>
                <a:sym typeface="Arial"/>
              </a:rPr>
              <a:t>​</a:t>
            </a:r>
            <a:endParaRPr b="0" i="0">
              <a:solidFill>
                <a:srgbClr val="444444"/>
              </a:solidFill>
              <a:highlight>
                <a:srgbClr val="F5F5F5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15875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IN" b="0" i="0">
                <a:solidFill>
                  <a:srgbClr val="444444"/>
                </a:solidFill>
                <a:highlight>
                  <a:srgbClr val="F5F5F5"/>
                </a:highlight>
                <a:latin typeface="Arial"/>
                <a:ea typeface="Arial"/>
                <a:cs typeface="Arial"/>
                <a:sym typeface="Arial"/>
              </a:rPr>
              <a:t>​</a:t>
            </a:r>
            <a:endParaRPr b="0" i="0">
              <a:solidFill>
                <a:srgbClr val="444444"/>
              </a:solidFill>
              <a:highlight>
                <a:srgbClr val="F5F5F5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100" b="1">
              <a:solidFill>
                <a:srgbClr val="223366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63588"/>
            <a:ext cx="6704013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2" name="Google Shape;18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IN" sz="1800" b="1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 this slide speaker will be introducing </a:t>
            </a:r>
            <a:r>
              <a:rPr lang="en-IN" sz="1800" b="1">
                <a:latin typeface="Arial"/>
                <a:ea typeface="Arial"/>
                <a:cs typeface="Arial"/>
                <a:sym typeface="Arial"/>
              </a:rPr>
              <a:t>the program and its outcomes.  The speaker will introduce himself in brief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p3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fld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IN" b="1"/>
              <a:t>This slide, The speaker will talk about the content that we will be covering in this session as follows: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IN" sz="1800" b="1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Introduction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-IN" sz="1800" b="0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rPr>
              <a:t>Importance of UI/UX in industry</a:t>
            </a:r>
            <a:endParaRPr sz="1800" b="0" i="0" u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-IN" sz="18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History and Definitions of UI and UX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-IN" sz="18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Key Differences between UI/UX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-IN" sz="18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 Cases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-IN" sz="18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Significance in Web Development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-IN" sz="18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 Cases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IN" sz="1800" b="1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Visual Design Principles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-IN" sz="18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Design process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-IN" sz="18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Color theory and psychology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-IN" sz="18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Typography and readability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-IN" sz="18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Layout and Spacing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-IN" sz="18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Responsive design basics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IN" sz="1800" b="1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Usability and Accessibility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-IN" sz="18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Usability Aspects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-IN" sz="18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Web Content Accessibility Guidelines (WCAG)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-IN" sz="18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Inclusive design practices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-IN" sz="18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Consistency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IN" sz="1800" b="1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User Experience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-IN" sz="18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User-Centered Design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-IN" sz="18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User research methods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-IN" sz="18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Interactive Elements and Feedback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IN" sz="1800" b="1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Mini Case Study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-IN" sz="18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Discussing a popular UI/UX design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IN" sz="1800" b="1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Hands-On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-IN" sz="18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Introduction to Figma for UI/UX design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b="1"/>
          </a:p>
        </p:txBody>
      </p:sp>
      <p:sp>
        <p:nvSpPr>
          <p:cNvPr id="190" name="Google Shape;19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IN" b="1"/>
              <a:t>This slide, The speaker will talk about the content that we will be covering in this session as follows: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IN" sz="1800" b="1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Introduction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-IN" sz="1800" b="0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rPr>
              <a:t>Importance of UI/UX in industry</a:t>
            </a:r>
            <a:endParaRPr sz="1800" b="0" i="0" u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-IN" sz="18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History and Definitions of UI and UX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-IN" sz="18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Key Differences between UI/UX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-IN" sz="18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 Cases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-IN" sz="18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Significance in Web Development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-IN" sz="18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 Cases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IN" sz="1800" b="1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Visual Design Principles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-IN" sz="18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Design process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-IN" sz="18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Color theory and psychology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-IN" sz="18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Typography and readability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-IN" sz="18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Layout and Spacing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-IN" sz="18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Responsive design basics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IN" sz="1800" b="1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Usability and Accessibility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-IN" sz="18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Usability Aspects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-IN" sz="18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Web Content Accessibility Guidelines (WCAG)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-IN" sz="18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Inclusive design practices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-IN" sz="18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Consistency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IN" sz="1800" b="1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User Experience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-IN" sz="18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User-Centered Design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-IN" sz="18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User research methods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-IN" sz="18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Interactive Elements and Feedback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IN" sz="1800" b="1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Mini Case Study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-IN" sz="18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Discussing a popular UI/UX design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IN" sz="1800" b="1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Hands-On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-IN" sz="18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Introduction to Figma for UI/UX design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b="1"/>
          </a:p>
        </p:txBody>
      </p:sp>
      <p:sp>
        <p:nvSpPr>
          <p:cNvPr id="197" name="Google Shape;19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IN" b="1"/>
              <a:t>This slide, The speaker will talk about the content that we will be covering in this session as follows: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IN" sz="1800" b="1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Introduction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-IN" sz="1800" b="0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rPr>
              <a:t>Importance of UI/UX in industry</a:t>
            </a:r>
            <a:endParaRPr sz="1800" b="0" i="0" u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-IN" sz="18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History and Definitions of UI and UX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-IN" sz="18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Key Differences between UI/UX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-IN" sz="18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 Cases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-IN" sz="18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Significance in Web Development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-IN" sz="18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 Cases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IN" sz="1800" b="1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Visual Design Principles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-IN" sz="18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Design process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-IN" sz="18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Color theory and psychology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-IN" sz="18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Typography and readability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-IN" sz="18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Layout and Spacing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-IN" sz="18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Responsive design basics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IN" sz="1800" b="1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Usability and Accessibility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-IN" sz="18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Usability Aspects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-IN" sz="18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Web Content Accessibility Guidelines (WCAG)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-IN" sz="18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Inclusive design practices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-IN" sz="18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Consistency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IN" sz="1800" b="1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User Experience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-IN" sz="18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User-Centered Design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-IN" sz="18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User research methods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-IN" sz="18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Interactive Elements and Feedback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IN" sz="1800" b="1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Mini Case Study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-IN" sz="18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Discussing a popular UI/UX design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IN" sz="1800" b="1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Hands-On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-IN" sz="18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Introduction to Figma for UI/UX design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b="1"/>
          </a:p>
        </p:txBody>
      </p:sp>
      <p:sp>
        <p:nvSpPr>
          <p:cNvPr id="202" name="Google Shape;20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IN" b="1"/>
              <a:t>This slide, The speaker will talk about the content that we will be covering in this session as follows: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IN" sz="1800" b="1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Introduction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-IN" sz="1800" b="0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rPr>
              <a:t>Importance of UI/UX in industry</a:t>
            </a:r>
            <a:endParaRPr sz="1800" b="0" i="0" u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-IN" sz="18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History and Definitions of UI and UX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-IN" sz="18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Key Differences between UI/UX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-IN" sz="18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 Cases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-IN" sz="18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Significance in Web Development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-IN" sz="18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 Cases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IN" sz="1800" b="1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Visual Design Principles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-IN" sz="18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Design process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-IN" sz="18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Color theory and psychology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-IN" sz="18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Typography and readability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-IN" sz="18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Layout and Spacing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-IN" sz="18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Responsive design basics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IN" sz="1800" b="1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Usability and Accessibility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-IN" sz="18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Usability Aspects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-IN" sz="18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Web Content Accessibility Guidelines (WCAG)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-IN" sz="18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Inclusive design practices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-IN" sz="18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Consistency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IN" sz="1800" b="1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User Experience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-IN" sz="18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User-Centered Design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-IN" sz="18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User research methods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-IN" sz="18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Interactive Elements and Feedback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IN" sz="1800" b="1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Mini Case Study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-IN" sz="18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Discussing a popular UI/UX design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IN" sz="1800" b="1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Hands-On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-IN" sz="18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Introduction to Figma for UI/UX design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b="1"/>
          </a:p>
        </p:txBody>
      </p:sp>
      <p:sp>
        <p:nvSpPr>
          <p:cNvPr id="207" name="Google Shape;20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IN" b="1"/>
              <a:t>This slide, The speaker will talk about the content that we will be covering in this session as follows: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IN" sz="1800" b="1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Introduction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-IN" sz="1800" b="0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rPr>
              <a:t>Importance of UI/UX in industry</a:t>
            </a:r>
            <a:endParaRPr sz="1800" b="0" i="0" u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-IN" sz="18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History and Definitions of UI and UX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-IN" sz="18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Key Differences between UI/UX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-IN" sz="18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 Cases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-IN" sz="18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Significance in Web Development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-IN" sz="18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 Cases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IN" sz="1800" b="1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Visual Design Principles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-IN" sz="18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Design process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-IN" sz="18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Color theory and psychology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-IN" sz="18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Typography and readability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-IN" sz="18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Layout and Spacing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-IN" sz="18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Responsive design basics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IN" sz="1800" b="1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Usability and Accessibility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-IN" sz="18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Usability Aspects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-IN" sz="18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Web Content Accessibility Guidelines (WCAG)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-IN" sz="18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Inclusive design practices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-IN" sz="18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Consistency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IN" sz="1800" b="1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User Experience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-IN" sz="18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User-Centered Design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-IN" sz="18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User research methods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-IN" sz="18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Interactive Elements and Feedback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IN" sz="1800" b="1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Mini Case Study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-IN" sz="18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Discussing a popular UI/UX design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IN" sz="1800" b="1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Hands-On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-IN" sz="18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Introduction to Figma for UI/UX design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b="1"/>
          </a:p>
        </p:txBody>
      </p:sp>
      <p:sp>
        <p:nvSpPr>
          <p:cNvPr id="207" name="Google Shape;20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4483624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IN" b="1" dirty="0"/>
              <a:t>This slide, The speaker will talk about the content that we will be covering in this session as follows: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IN" sz="1800" b="1" i="0" u="none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Introduction</a:t>
            </a:r>
            <a:endParaRPr dirty="0"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-IN" sz="1800" b="0" dirty="0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rPr>
              <a:t>Importance of UI/UX in industry</a:t>
            </a:r>
            <a:endParaRPr sz="1800" b="0" i="0" u="none" strike="noStrik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-IN" sz="1800" b="0" i="0" u="none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History and Definitions of UI and UX</a:t>
            </a:r>
            <a:endParaRPr dirty="0"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-IN" sz="1800" b="0" i="0" u="none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Key Differences between UI/UX</a:t>
            </a:r>
            <a:endParaRPr dirty="0"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-IN" sz="1800" b="0" i="0" u="none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 Cases</a:t>
            </a:r>
            <a:endParaRPr dirty="0"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-IN" sz="1800" b="0" i="0" u="none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Significance in Web Development</a:t>
            </a:r>
            <a:endParaRPr dirty="0"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-IN" sz="1800" b="0" i="0" u="none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 Cases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IN" sz="1800" b="1" i="0" u="none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Visual Design Principles</a:t>
            </a:r>
            <a:endParaRPr dirty="0"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-IN" sz="1800" b="0" i="0" u="none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Design process</a:t>
            </a:r>
            <a:endParaRPr dirty="0"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-IN" sz="1800" b="0" i="0" u="none" strike="noStrik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Color</a:t>
            </a:r>
            <a:r>
              <a:rPr lang="en-IN" sz="1800" b="0" i="0" u="none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theory and psychology</a:t>
            </a:r>
            <a:endParaRPr dirty="0"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-IN" sz="1800" b="0" i="0" u="none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Typography and readability</a:t>
            </a:r>
            <a:endParaRPr dirty="0"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-IN" sz="1800" b="0" i="0" u="none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Layout and Spacing</a:t>
            </a:r>
            <a:endParaRPr dirty="0"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-IN" sz="1800" b="0" i="0" u="none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Responsive design basics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IN" sz="1800" b="1" i="0" u="none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Usability and Accessibility</a:t>
            </a:r>
            <a:endParaRPr dirty="0"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-IN" sz="1800" b="0" i="0" u="none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Usability Aspects</a:t>
            </a:r>
            <a:endParaRPr dirty="0"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-IN" sz="1800" b="0" i="0" u="none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Web Content Accessibility Guidelines (WCAG)</a:t>
            </a:r>
            <a:endParaRPr dirty="0"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-IN" sz="1800" b="0" i="0" u="none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Inclusive design practices</a:t>
            </a:r>
            <a:endParaRPr dirty="0"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-IN" sz="1800" b="0" i="0" u="none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Consistency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IN" sz="1800" b="1" i="0" u="none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User Experience</a:t>
            </a:r>
            <a:endParaRPr dirty="0"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-IN" sz="1800" b="0" i="0" u="none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User-</a:t>
            </a:r>
            <a:r>
              <a:rPr lang="en-IN" sz="1800" b="0" i="0" u="none" strike="noStrik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Centered</a:t>
            </a:r>
            <a:r>
              <a:rPr lang="en-IN" sz="1800" b="0" i="0" u="none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Design</a:t>
            </a:r>
            <a:endParaRPr dirty="0"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-IN" sz="1800" b="0" i="0" u="none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User research methods</a:t>
            </a:r>
            <a:endParaRPr dirty="0"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-IN" sz="1800" b="0" i="0" u="none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Interactive Elements and Feedback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IN" sz="1800" b="1" i="0" u="none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Mini Case Study</a:t>
            </a:r>
            <a:endParaRPr dirty="0"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-IN" sz="1800" b="0" i="0" u="none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Discussing a popular UI/UX design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IN" sz="1800" b="1" i="0" u="none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Hands-On</a:t>
            </a:r>
            <a:endParaRPr dirty="0"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-IN" sz="1800" b="0" i="0" u="none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Introduction to </a:t>
            </a:r>
            <a:r>
              <a:rPr lang="en-IN" sz="1800" b="0" i="0" u="none" strike="noStrik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Figma</a:t>
            </a:r>
            <a:r>
              <a:rPr lang="en-IN" sz="1800" b="0" i="0" u="none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for UI/UX design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b="1" dirty="0"/>
          </a:p>
        </p:txBody>
      </p:sp>
      <p:sp>
        <p:nvSpPr>
          <p:cNvPr id="207" name="Google Shape;20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5465442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"/>
          <p:cNvSpPr txBox="1">
            <a:spLocks noGrp="1"/>
          </p:cNvSpPr>
          <p:nvPr>
            <p:ph type="dt" idx="10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0" name="Google Shape;150;p2"/>
          <p:cNvSpPr txBox="1">
            <a:spLocks noGrp="1"/>
          </p:cNvSpPr>
          <p:nvPr>
            <p:ph type="ftr" idx="1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1" name="Google Shape;151;p2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>
  <p:cSld name="Title and body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1" descr="A close up of a sign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297814" y="126596"/>
            <a:ext cx="1748776" cy="5846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1" descr="A black background with a red and blue line&#10;&#10;Description automatically generated"/>
          <p:cNvPicPr preferRelativeResize="0"/>
          <p:nvPr/>
        </p:nvPicPr>
        <p:blipFill rotWithShape="1">
          <a:blip r:embed="rId6">
            <a:alphaModFix/>
          </a:blip>
          <a:srcRect t="82036" b="14815"/>
          <a:stretch/>
        </p:blipFill>
        <p:spPr>
          <a:xfrm>
            <a:off x="0" y="6743065"/>
            <a:ext cx="12192000" cy="1377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0" y="0"/>
            <a:ext cx="10464800" cy="66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1" descr="A black screen with red and blue stripes&#10;&#10;Description automatically generated"/>
          <p:cNvPicPr preferRelativeResize="0"/>
          <p:nvPr/>
        </p:nvPicPr>
        <p:blipFill rotWithShape="1">
          <a:blip r:embed="rId8">
            <a:alphaModFix/>
          </a:blip>
          <a:srcRect t="94963"/>
          <a:stretch/>
        </p:blipFill>
        <p:spPr>
          <a:xfrm>
            <a:off x="0" y="6522720"/>
            <a:ext cx="12192000" cy="345439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jangoproject.com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python.org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5"/>
          <p:cNvSpPr/>
          <p:nvPr/>
        </p:nvSpPr>
        <p:spPr>
          <a:xfrm flipH="1">
            <a:off x="-95768" y="0"/>
            <a:ext cx="12207240" cy="6866573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16659" b="-16668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45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5"/>
          <p:cNvSpPr/>
          <p:nvPr/>
        </p:nvSpPr>
        <p:spPr>
          <a:xfrm>
            <a:off x="0" y="6660927"/>
            <a:ext cx="12181041" cy="198110"/>
          </a:xfrm>
          <a:custGeom>
            <a:avLst/>
            <a:gdLst/>
            <a:ahLst/>
            <a:cxnLst/>
            <a:rect l="l" t="t" r="r" b="b"/>
            <a:pathLst>
              <a:path w="17979397" h="921444" extrusionOk="0">
                <a:moveTo>
                  <a:pt x="0" y="0"/>
                </a:moveTo>
                <a:lnTo>
                  <a:pt x="17979397" y="0"/>
                </a:lnTo>
                <a:lnTo>
                  <a:pt x="17979397" y="921444"/>
                </a:lnTo>
                <a:lnTo>
                  <a:pt x="0" y="9214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45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5"/>
          <p:cNvSpPr/>
          <p:nvPr/>
        </p:nvSpPr>
        <p:spPr>
          <a:xfrm rot="10800000" flipH="1">
            <a:off x="0" y="4398076"/>
            <a:ext cx="2532741" cy="2459924"/>
          </a:xfrm>
          <a:custGeom>
            <a:avLst/>
            <a:gdLst/>
            <a:ahLst/>
            <a:cxnLst/>
            <a:rect l="l" t="t" r="r" b="b"/>
            <a:pathLst>
              <a:path w="3794368" h="3685280" extrusionOk="0">
                <a:moveTo>
                  <a:pt x="0" y="3685280"/>
                </a:moveTo>
                <a:lnTo>
                  <a:pt x="3794368" y="3685280"/>
                </a:lnTo>
                <a:lnTo>
                  <a:pt x="3794368" y="0"/>
                </a:lnTo>
                <a:lnTo>
                  <a:pt x="0" y="0"/>
                </a:lnTo>
                <a:lnTo>
                  <a:pt x="0" y="368528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45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5"/>
          <p:cNvSpPr/>
          <p:nvPr/>
        </p:nvSpPr>
        <p:spPr>
          <a:xfrm flipH="1">
            <a:off x="5293143" y="-56560"/>
            <a:ext cx="6898857" cy="6700515"/>
          </a:xfrm>
          <a:custGeom>
            <a:avLst/>
            <a:gdLst/>
            <a:ahLst/>
            <a:cxnLst/>
            <a:rect l="l" t="t" r="r" b="b"/>
            <a:pathLst>
              <a:path w="10335366" h="10038224" extrusionOk="0">
                <a:moveTo>
                  <a:pt x="10335366" y="0"/>
                </a:moveTo>
                <a:lnTo>
                  <a:pt x="0" y="0"/>
                </a:lnTo>
                <a:lnTo>
                  <a:pt x="0" y="10038224"/>
                </a:lnTo>
                <a:lnTo>
                  <a:pt x="10335366" y="10038224"/>
                </a:lnTo>
                <a:lnTo>
                  <a:pt x="10335366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45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5"/>
          <p:cNvSpPr/>
          <p:nvPr/>
        </p:nvSpPr>
        <p:spPr>
          <a:xfrm>
            <a:off x="6007852" y="391844"/>
            <a:ext cx="6074400" cy="6074400"/>
          </a:xfrm>
          <a:prstGeom prst="ellipse">
            <a:avLst/>
          </a:prstGeom>
          <a:blipFill rotWithShape="1">
            <a:blip r:embed="rId6">
              <a:alphaModFix/>
            </a:blip>
            <a:stretch>
              <a:fillRect l="-78488" t="-9549" b="-9549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45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5"/>
          <p:cNvSpPr txBox="1"/>
          <p:nvPr/>
        </p:nvSpPr>
        <p:spPr>
          <a:xfrm>
            <a:off x="303978" y="2384364"/>
            <a:ext cx="5649000" cy="1754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 dirty="0" err="1">
                <a:solidFill>
                  <a:srgbClr val="023558"/>
                </a:solidFill>
                <a:latin typeface="Arial"/>
                <a:ea typeface="Arial"/>
                <a:cs typeface="Arial"/>
                <a:sym typeface="Arial"/>
              </a:rPr>
              <a:t>FullStack</a:t>
            </a:r>
            <a:r>
              <a:rPr lang="en-US" sz="3600" b="1" i="0" u="none" strike="noStrike" cap="none" dirty="0">
                <a:solidFill>
                  <a:srgbClr val="023558"/>
                </a:solidFill>
                <a:latin typeface="Arial"/>
                <a:ea typeface="Arial"/>
                <a:cs typeface="Arial"/>
                <a:sym typeface="Arial"/>
              </a:rPr>
              <a:t> Web Development With AI Tools </a:t>
            </a:r>
            <a:endParaRPr sz="3600" b="1" i="0" u="none" strike="noStrike" cap="none" dirty="0">
              <a:solidFill>
                <a:srgbClr val="02355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4" name="Google Shape;164;p5" descr="A close up of a logo&#10;&#10;Description automatically generated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22861" y="388408"/>
            <a:ext cx="1926070" cy="626440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5"/>
          <p:cNvSpPr txBox="1"/>
          <p:nvPr/>
        </p:nvSpPr>
        <p:spPr>
          <a:xfrm>
            <a:off x="909895" y="4138650"/>
            <a:ext cx="42735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/>
            <a:r>
              <a:rPr lang="en-IN" sz="1600" b="1" i="1" u="none" strike="noStrike" cap="none" dirty="0">
                <a:solidFill>
                  <a:srgbClr val="023558"/>
                </a:solidFill>
                <a:latin typeface="Arial"/>
                <a:ea typeface="Arial"/>
                <a:cs typeface="Arial"/>
                <a:sym typeface="Arial"/>
              </a:rPr>
              <a:t>Team Details – </a:t>
            </a:r>
            <a:r>
              <a:rPr lang="en-IN" sz="1600" b="1" i="1" dirty="0">
                <a:solidFill>
                  <a:srgbClr val="023558"/>
                </a:solidFill>
              </a:rPr>
              <a:t>NG_CP_Team_401</a:t>
            </a:r>
            <a:endParaRPr dirty="0"/>
          </a:p>
        </p:txBody>
      </p:sp>
      <p:sp>
        <p:nvSpPr>
          <p:cNvPr id="166" name="Google Shape;166;p5"/>
          <p:cNvSpPr txBox="1"/>
          <p:nvPr/>
        </p:nvSpPr>
        <p:spPr>
          <a:xfrm>
            <a:off x="1480083" y="4645865"/>
            <a:ext cx="3612957" cy="954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400" b="0" i="1" u="none" strike="noStrike" cap="none" dirty="0">
                <a:solidFill>
                  <a:srgbClr val="023558"/>
                </a:solidFill>
                <a:latin typeface="Arial"/>
                <a:ea typeface="Arial"/>
                <a:cs typeface="Arial"/>
                <a:sym typeface="Arial"/>
              </a:rPr>
              <a:t>Name: </a:t>
            </a:r>
            <a:r>
              <a:rPr lang="en-IN" i="1" dirty="0">
                <a:solidFill>
                  <a:srgbClr val="023558"/>
                </a:solidFill>
              </a:rPr>
              <a:t>Aaryan </a:t>
            </a:r>
            <a:r>
              <a:rPr lang="en-IN" i="1" dirty="0" err="1">
                <a:solidFill>
                  <a:srgbClr val="023558"/>
                </a:solidFill>
              </a:rPr>
              <a:t>Budakoti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400" b="0" i="1" u="none" strike="noStrike" cap="none" dirty="0">
                <a:solidFill>
                  <a:srgbClr val="023558"/>
                </a:solidFill>
                <a:latin typeface="Arial"/>
                <a:ea typeface="Arial"/>
                <a:cs typeface="Arial"/>
                <a:sym typeface="Arial"/>
              </a:rPr>
              <a:t>Name: </a:t>
            </a:r>
            <a:r>
              <a:rPr lang="en-IN" i="1" dirty="0">
                <a:solidFill>
                  <a:srgbClr val="023558"/>
                </a:solidFill>
              </a:rPr>
              <a:t>Aabhas Katyal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400" b="0" i="1" u="none" strike="noStrike" cap="none" dirty="0">
                <a:solidFill>
                  <a:srgbClr val="023558"/>
                </a:solidFill>
                <a:latin typeface="Arial"/>
                <a:ea typeface="Arial"/>
                <a:cs typeface="Arial"/>
                <a:sym typeface="Arial"/>
              </a:rPr>
              <a:t>Name: Piyush Sharma</a:t>
            </a:r>
            <a:endParaRPr lang="en-IN" i="1" dirty="0">
              <a:solidFill>
                <a:srgbClr val="023558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7" name="Google Shape;167;p5"/>
          <p:cNvSpPr txBox="1"/>
          <p:nvPr/>
        </p:nvSpPr>
        <p:spPr>
          <a:xfrm>
            <a:off x="2049489" y="6078263"/>
            <a:ext cx="4757249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400" b="0" i="1" u="none" strike="noStrike" cap="none" dirty="0">
                <a:solidFill>
                  <a:srgbClr val="023558"/>
                </a:solidFill>
                <a:latin typeface="Arial"/>
                <a:ea typeface="Arial"/>
                <a:cs typeface="Arial"/>
                <a:sym typeface="Arial"/>
              </a:rPr>
              <a:t>College: </a:t>
            </a:r>
            <a:r>
              <a:rPr lang="en-IN" i="1" dirty="0" err="1">
                <a:solidFill>
                  <a:srgbClr val="023558"/>
                </a:solidFill>
              </a:rPr>
              <a:t>Inderprastha</a:t>
            </a:r>
            <a:r>
              <a:rPr lang="en-IN" i="1" dirty="0">
                <a:solidFill>
                  <a:srgbClr val="023558"/>
                </a:solidFill>
              </a:rPr>
              <a:t> Engineering College, Ghaziabad </a:t>
            </a:r>
            <a:endParaRPr dirty="0"/>
          </a:p>
        </p:txBody>
      </p:sp>
      <p:grpSp>
        <p:nvGrpSpPr>
          <p:cNvPr id="168" name="Google Shape;168;p5"/>
          <p:cNvGrpSpPr/>
          <p:nvPr/>
        </p:nvGrpSpPr>
        <p:grpSpPr>
          <a:xfrm>
            <a:off x="1019147" y="1456538"/>
            <a:ext cx="4588500" cy="742500"/>
            <a:chOff x="1283711" y="1438666"/>
            <a:chExt cx="4588500" cy="742500"/>
          </a:xfrm>
        </p:grpSpPr>
        <p:sp>
          <p:nvSpPr>
            <p:cNvPr id="169" name="Google Shape;169;p5"/>
            <p:cNvSpPr/>
            <p:nvPr/>
          </p:nvSpPr>
          <p:spPr>
            <a:xfrm>
              <a:off x="1283711" y="1438666"/>
              <a:ext cx="4588500" cy="742500"/>
            </a:xfrm>
            <a:prstGeom prst="roundRect">
              <a:avLst>
                <a:gd name="adj" fmla="val 16667"/>
              </a:avLst>
            </a:prstGeom>
            <a:solidFill>
              <a:srgbClr val="03497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170;p5"/>
            <p:cNvSpPr txBox="1"/>
            <p:nvPr/>
          </p:nvSpPr>
          <p:spPr>
            <a:xfrm>
              <a:off x="1441240" y="1609787"/>
              <a:ext cx="42735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2000" b="1" i="0" u="none" strike="noStrike" cap="none" dirty="0">
                  <a:solidFill>
                    <a:srgbClr val="FFE500"/>
                  </a:solidFill>
                  <a:latin typeface="Arial"/>
                  <a:ea typeface="Arial"/>
                  <a:cs typeface="Arial"/>
                  <a:sym typeface="Arial"/>
                </a:rPr>
                <a:t>Next Gen Employability Program</a:t>
              </a:r>
              <a:endParaRPr sz="1867" b="0" i="0" u="none" strike="noStrike" cap="none" dirty="0">
                <a:solidFill>
                  <a:srgbClr val="FFE5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1"/>
          <p:cNvSpPr txBox="1">
            <a:spLocks noGrp="1"/>
          </p:cNvSpPr>
          <p:nvPr>
            <p:ph type="title"/>
          </p:nvPr>
        </p:nvSpPr>
        <p:spPr>
          <a:xfrm>
            <a:off x="174709" y="865963"/>
            <a:ext cx="39147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/>
              <a:t>SYSTEM FLOWCHART:</a:t>
            </a:r>
            <a:endParaRPr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8715A0-7B60-3AE8-70B3-A86DCC0082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145" y="1630484"/>
            <a:ext cx="6984023" cy="4656015"/>
          </a:xfrm>
          <a:prstGeom prst="rect">
            <a:avLst/>
          </a:prstGeom>
        </p:spPr>
      </p:pic>
      <p:sp>
        <p:nvSpPr>
          <p:cNvPr id="7" name="Rectangle 1">
            <a:extLst>
              <a:ext uri="{FF2B5EF4-FFF2-40B4-BE49-F238E27FC236}">
                <a16:creationId xmlns:a16="http://schemas.microsoft.com/office/drawing/2014/main" id="{4FCCB798-8816-C39C-F883-6525E0A91B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74169" y="1725720"/>
            <a:ext cx="4498732" cy="41857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9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User registers and logs into the system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9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9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User views available events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9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9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User registers for selected events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9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9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Admin creates and manages events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9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9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Admin views and manages all registrations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9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9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Data is stored and retrieved securely from the database</a:t>
            </a:r>
          </a:p>
        </p:txBody>
      </p:sp>
    </p:spTree>
    <p:extLst>
      <p:ext uri="{BB962C8B-B14F-4D97-AF65-F5344CB8AC3E}">
        <p14:creationId xmlns:p14="http://schemas.microsoft.com/office/powerpoint/2010/main" val="32225125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0FD2CC7-0BCD-472D-92AE-A3238519E732}"/>
              </a:ext>
            </a:extLst>
          </p:cNvPr>
          <p:cNvSpPr txBox="1"/>
          <p:nvPr/>
        </p:nvSpPr>
        <p:spPr>
          <a:xfrm>
            <a:off x="329938" y="970961"/>
            <a:ext cx="3421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CORE MODULES:</a:t>
            </a:r>
            <a:endParaRPr lang="en-IN" sz="24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7F1A0C-AFDF-40E8-ADAF-4A39E4BD2079}"/>
              </a:ext>
            </a:extLst>
          </p:cNvPr>
          <p:cNvSpPr txBox="1"/>
          <p:nvPr/>
        </p:nvSpPr>
        <p:spPr>
          <a:xfrm>
            <a:off x="593889" y="1725105"/>
            <a:ext cx="10397765" cy="4006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9011B3-71D4-41F3-805B-A0114AA0DB7E}"/>
              </a:ext>
            </a:extLst>
          </p:cNvPr>
          <p:cNvSpPr txBox="1"/>
          <p:nvPr/>
        </p:nvSpPr>
        <p:spPr>
          <a:xfrm>
            <a:off x="539683" y="1508288"/>
            <a:ext cx="3808429" cy="4118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accent4">
                  <a:lumMod val="75000"/>
                </a:schemeClr>
              </a:buClr>
              <a:buFont typeface="Wingdings" panose="05000000000000000000" pitchFamily="2" charset="2"/>
              <a:buChar char="ü"/>
            </a:pPr>
            <a:r>
              <a:rPr lang="en-IN" b="1" u="sng" dirty="0"/>
              <a:t>User Module: </a:t>
            </a:r>
          </a:p>
          <a:p>
            <a:pPr>
              <a:lnSpc>
                <a:spcPct val="150000"/>
              </a:lnSpc>
              <a:buClr>
                <a:schemeClr val="accent4">
                  <a:lumMod val="75000"/>
                </a:schemeClr>
              </a:buClr>
            </a:pPr>
            <a:r>
              <a:rPr lang="en-IN" dirty="0"/>
              <a:t>      User registration and login</a:t>
            </a:r>
          </a:p>
          <a:p>
            <a:pPr>
              <a:lnSpc>
                <a:spcPct val="150000"/>
              </a:lnSpc>
              <a:buClr>
                <a:schemeClr val="accent4">
                  <a:lumMod val="75000"/>
                </a:schemeClr>
              </a:buClr>
            </a:pPr>
            <a:r>
              <a:rPr lang="en-IN" dirty="0"/>
              <a:t>      Event viewing and registration </a:t>
            </a:r>
          </a:p>
          <a:p>
            <a:pPr marL="285750" indent="-285750">
              <a:lnSpc>
                <a:spcPct val="150000"/>
              </a:lnSpc>
              <a:buClr>
                <a:schemeClr val="accent4">
                  <a:lumMod val="75000"/>
                </a:schemeClr>
              </a:buClr>
              <a:buFont typeface="Wingdings" panose="05000000000000000000" pitchFamily="2" charset="2"/>
              <a:buChar char="ü"/>
            </a:pPr>
            <a:endParaRPr lang="en-IN" dirty="0"/>
          </a:p>
          <a:p>
            <a:pPr marL="285750" indent="-285750">
              <a:lnSpc>
                <a:spcPct val="150000"/>
              </a:lnSpc>
              <a:buClr>
                <a:schemeClr val="accent4">
                  <a:lumMod val="75000"/>
                </a:schemeClr>
              </a:buClr>
              <a:buFont typeface="Wingdings" panose="05000000000000000000" pitchFamily="2" charset="2"/>
              <a:buChar char="ü"/>
            </a:pPr>
            <a:r>
              <a:rPr lang="en-IN" b="1" u="sng" dirty="0"/>
              <a:t>Admin Module: </a:t>
            </a:r>
          </a:p>
          <a:p>
            <a:pPr>
              <a:lnSpc>
                <a:spcPct val="150000"/>
              </a:lnSpc>
              <a:buClr>
                <a:schemeClr val="accent4">
                  <a:lumMod val="75000"/>
                </a:schemeClr>
              </a:buClr>
            </a:pPr>
            <a:r>
              <a:rPr lang="en-IN" b="1" dirty="0"/>
              <a:t>      </a:t>
            </a:r>
            <a:r>
              <a:rPr lang="en-US" dirty="0"/>
              <a:t>Create, update, and delete events</a:t>
            </a:r>
          </a:p>
          <a:p>
            <a:pPr>
              <a:lnSpc>
                <a:spcPct val="150000"/>
              </a:lnSpc>
              <a:buClr>
                <a:schemeClr val="accent4">
                  <a:lumMod val="75000"/>
                </a:schemeClr>
              </a:buClr>
            </a:pPr>
            <a:r>
              <a:rPr lang="en-US" dirty="0"/>
              <a:t>      </a:t>
            </a:r>
            <a:r>
              <a:rPr lang="en-IN" dirty="0"/>
              <a:t>View and manage registrations</a:t>
            </a:r>
            <a:r>
              <a:rPr lang="en-IN" b="1" u="sng" dirty="0"/>
              <a:t>      </a:t>
            </a:r>
          </a:p>
          <a:p>
            <a:pPr>
              <a:lnSpc>
                <a:spcPct val="150000"/>
              </a:lnSpc>
              <a:buClr>
                <a:schemeClr val="accent4">
                  <a:lumMod val="75000"/>
                </a:schemeClr>
              </a:buClr>
            </a:pPr>
            <a:r>
              <a:rPr lang="en-IN" b="1" u="sng" dirty="0"/>
              <a:t>     </a:t>
            </a:r>
          </a:p>
          <a:p>
            <a:pPr marL="285750" indent="-285750">
              <a:lnSpc>
                <a:spcPct val="150000"/>
              </a:lnSpc>
              <a:buClr>
                <a:schemeClr val="accent4">
                  <a:lumMod val="75000"/>
                </a:schemeClr>
              </a:buClr>
              <a:buFont typeface="Wingdings" panose="05000000000000000000" pitchFamily="2" charset="2"/>
              <a:buChar char="ü"/>
            </a:pPr>
            <a:r>
              <a:rPr lang="en-IN" b="1" u="sng" dirty="0"/>
              <a:t>Database Management Module: </a:t>
            </a:r>
          </a:p>
          <a:p>
            <a:pPr>
              <a:lnSpc>
                <a:spcPct val="150000"/>
              </a:lnSpc>
              <a:buClr>
                <a:schemeClr val="accent4">
                  <a:lumMod val="75000"/>
                </a:schemeClr>
              </a:buClr>
            </a:pPr>
            <a:r>
              <a:rPr lang="en-IN" b="1" dirty="0"/>
              <a:t>      </a:t>
            </a:r>
            <a:r>
              <a:rPr lang="en-IN" dirty="0"/>
              <a:t>Uses SQLite3 to store student records</a:t>
            </a:r>
          </a:p>
          <a:p>
            <a:pPr marL="285750" indent="-285750">
              <a:lnSpc>
                <a:spcPct val="200000"/>
              </a:lnSpc>
              <a:buClr>
                <a:schemeClr val="accent4">
                  <a:lumMod val="75000"/>
                </a:schemeClr>
              </a:buClr>
              <a:buFont typeface="Wingdings" panose="05000000000000000000" pitchFamily="2" charset="2"/>
              <a:buChar char="ü"/>
            </a:pPr>
            <a:endParaRPr lang="en-IN" dirty="0"/>
          </a:p>
          <a:p>
            <a:pPr>
              <a:lnSpc>
                <a:spcPct val="200000"/>
              </a:lnSpc>
              <a:buClr>
                <a:schemeClr val="accent4">
                  <a:lumMod val="75000"/>
                </a:schemeClr>
              </a:buClr>
            </a:pPr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A87AAF-2229-4B41-9D60-4E75D49681AC}"/>
              </a:ext>
            </a:extLst>
          </p:cNvPr>
          <p:cNvSpPr txBox="1"/>
          <p:nvPr/>
        </p:nvSpPr>
        <p:spPr>
          <a:xfrm>
            <a:off x="522923" y="4695091"/>
            <a:ext cx="4154584" cy="1318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  <a:buClr>
                <a:schemeClr val="accent4">
                  <a:lumMod val="75000"/>
                </a:schemeClr>
              </a:buClr>
            </a:pPr>
            <a:endParaRPr lang="en-IN" dirty="0"/>
          </a:p>
          <a:p>
            <a:pPr marL="285750" indent="-285750">
              <a:lnSpc>
                <a:spcPct val="200000"/>
              </a:lnSpc>
              <a:buClr>
                <a:schemeClr val="accent4">
                  <a:lumMod val="75000"/>
                </a:schemeClr>
              </a:buClr>
              <a:buFont typeface="Wingdings" panose="05000000000000000000" pitchFamily="2" charset="2"/>
              <a:buChar char="ü"/>
            </a:pPr>
            <a:r>
              <a:rPr lang="en-IN" b="1" dirty="0"/>
              <a:t>Authentication &amp; Security Module: </a:t>
            </a:r>
            <a:r>
              <a:rPr lang="en-IN" dirty="0"/>
              <a:t>Restricts system access to authorized users only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449BC8-6FA5-482D-ACD3-8D7EE04154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8473" y="1432626"/>
            <a:ext cx="6799043" cy="4532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1962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27BBB5B-EE4F-D3DF-32DC-04EA11A414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108" y="801590"/>
            <a:ext cx="5623891" cy="57363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7D2F4EB-A758-1859-6F9D-AA529069FE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801590"/>
            <a:ext cx="6096001" cy="5736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7288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9F32F73-AAF8-968C-6B6F-A4936FE2EF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015" y="856035"/>
            <a:ext cx="5884986" cy="56362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86D25CF-EEE0-A23B-5655-BC73F98F6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7710" y="838450"/>
            <a:ext cx="5791201" cy="5636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427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9E1DF8C-49F0-4F9D-B5DA-9E49FA1DEE2A}"/>
              </a:ext>
            </a:extLst>
          </p:cNvPr>
          <p:cNvSpPr txBox="1"/>
          <p:nvPr/>
        </p:nvSpPr>
        <p:spPr>
          <a:xfrm>
            <a:off x="471341" y="919237"/>
            <a:ext cx="58508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CONCLUSION AND FUTUREWORK:</a:t>
            </a:r>
            <a:endParaRPr lang="en-IN" sz="24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3E07D0-AE12-703C-7A80-A401CEF0E77D}"/>
              </a:ext>
            </a:extLst>
          </p:cNvPr>
          <p:cNvSpPr txBox="1"/>
          <p:nvPr/>
        </p:nvSpPr>
        <p:spPr>
          <a:xfrm>
            <a:off x="471340" y="1529862"/>
            <a:ext cx="5700859" cy="50629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0" dirty="0"/>
              <a:t>The </a:t>
            </a:r>
            <a:r>
              <a:rPr lang="en-US" sz="1900" b="1" u="sng" dirty="0"/>
              <a:t>College Event Management System</a:t>
            </a:r>
            <a:r>
              <a:rPr lang="en-US" sz="1900" u="sng" dirty="0"/>
              <a:t> </a:t>
            </a:r>
            <a:r>
              <a:rPr lang="en-US" sz="1900" dirty="0"/>
              <a:t>simplifies event organization by automating registration and management tasks.</a:t>
            </a:r>
          </a:p>
          <a:p>
            <a:br>
              <a:rPr lang="en-US" sz="1900" dirty="0"/>
            </a:br>
            <a:r>
              <a:rPr lang="en-US" sz="1900" dirty="0"/>
              <a:t>It improves efficiency, accuracy, and accessibility for both students and administrators.</a:t>
            </a:r>
          </a:p>
          <a:p>
            <a:endParaRPr lang="en-US" sz="1900" dirty="0"/>
          </a:p>
          <a:p>
            <a:r>
              <a:rPr lang="en-US" sz="1900" b="1" u="sng" dirty="0"/>
              <a:t>Future Enhancements:</a:t>
            </a:r>
          </a:p>
          <a:p>
            <a:endParaRPr lang="en-US" sz="1900" b="1" u="sng" dirty="0"/>
          </a:p>
          <a:p>
            <a:r>
              <a:rPr lang="en-US" sz="1900" dirty="0"/>
              <a:t>Email and notification system</a:t>
            </a:r>
          </a:p>
          <a:p>
            <a:endParaRPr lang="en-US" sz="1900" dirty="0"/>
          </a:p>
          <a:p>
            <a:r>
              <a:rPr lang="en-US" sz="1900" dirty="0"/>
              <a:t>QR-based event check-in</a:t>
            </a:r>
          </a:p>
          <a:p>
            <a:endParaRPr lang="en-US" sz="1900" dirty="0"/>
          </a:p>
          <a:p>
            <a:r>
              <a:rPr lang="en-US" sz="1900" dirty="0"/>
              <a:t>Online payment integration</a:t>
            </a:r>
          </a:p>
          <a:p>
            <a:endParaRPr lang="en-US" sz="1900" dirty="0"/>
          </a:p>
          <a:p>
            <a:r>
              <a:rPr lang="en-US" sz="1900" dirty="0"/>
              <a:t>Analytics and reporting dashboard</a:t>
            </a:r>
          </a:p>
          <a:p>
            <a:endParaRPr lang="en-IN" sz="1900" dirty="0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56B4F878-C840-BFF9-0BD3-95E0ED934622}"/>
              </a:ext>
            </a:extLst>
          </p:cNvPr>
          <p:cNvSpPr/>
          <p:nvPr/>
        </p:nvSpPr>
        <p:spPr>
          <a:xfrm>
            <a:off x="175846" y="4274978"/>
            <a:ext cx="206210" cy="14067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7044457C-E0E2-AD71-DAA1-91BD8866C8CB}"/>
              </a:ext>
            </a:extLst>
          </p:cNvPr>
          <p:cNvSpPr/>
          <p:nvPr/>
        </p:nvSpPr>
        <p:spPr>
          <a:xfrm>
            <a:off x="178778" y="4831822"/>
            <a:ext cx="206210" cy="14067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DF613A5E-689A-F14B-1D19-7281176933C8}"/>
              </a:ext>
            </a:extLst>
          </p:cNvPr>
          <p:cNvSpPr/>
          <p:nvPr/>
        </p:nvSpPr>
        <p:spPr>
          <a:xfrm>
            <a:off x="169985" y="5429706"/>
            <a:ext cx="206210" cy="14067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A4C8798C-BBDF-A079-79F3-1BB973B5EE98}"/>
              </a:ext>
            </a:extLst>
          </p:cNvPr>
          <p:cNvSpPr/>
          <p:nvPr/>
        </p:nvSpPr>
        <p:spPr>
          <a:xfrm>
            <a:off x="172917" y="5986550"/>
            <a:ext cx="206210" cy="14067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61EA039-94A7-AC29-54E6-38087FD90A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2684" y="1529862"/>
            <a:ext cx="4715608" cy="4715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303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2"/>
          <p:cNvSpPr txBox="1">
            <a:spLocks noGrp="1"/>
          </p:cNvSpPr>
          <p:nvPr>
            <p:ph type="title"/>
          </p:nvPr>
        </p:nvSpPr>
        <p:spPr>
          <a:xfrm>
            <a:off x="266686" y="866047"/>
            <a:ext cx="39147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b="1" i="0" u="none" strike="noStrike" cap="none" dirty="0">
                <a:solidFill>
                  <a:srgbClr val="213163"/>
                </a:solidFill>
                <a:latin typeface="Arial"/>
                <a:ea typeface="Arial"/>
                <a:cs typeface="Arial"/>
                <a:sym typeface="Arial"/>
              </a:rPr>
              <a:t>References:</a:t>
            </a:r>
            <a:br>
              <a:rPr lang="en-IN" sz="2000" b="1" i="0" u="none" strike="noStrike" cap="none" dirty="0">
                <a:solidFill>
                  <a:srgbClr val="213163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en-IN" sz="2000" b="1" i="0" u="none" strike="noStrike" cap="none" dirty="0">
                <a:solidFill>
                  <a:srgbClr val="213163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en-IN" sz="2000" b="1" i="0" u="none" strike="noStrike" cap="none" dirty="0">
                <a:solidFill>
                  <a:srgbClr val="213163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en-IN" sz="2000" b="1" i="0" u="none" strike="noStrike" cap="none" dirty="0">
                <a:solidFill>
                  <a:srgbClr val="213163"/>
                </a:solidFill>
                <a:latin typeface="Arial"/>
                <a:ea typeface="Arial"/>
                <a:cs typeface="Arial"/>
                <a:sym typeface="Arial"/>
              </a:rPr>
            </a:br>
            <a:endParaRPr dirty="0"/>
          </a:p>
        </p:txBody>
      </p:sp>
      <p:sp>
        <p:nvSpPr>
          <p:cNvPr id="215" name="Google Shape;215;p12"/>
          <p:cNvSpPr txBox="1"/>
          <p:nvPr/>
        </p:nvSpPr>
        <p:spPr>
          <a:xfrm>
            <a:off x="266686" y="2048607"/>
            <a:ext cx="7672768" cy="43002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231133" lvl="0" indent="-231133">
              <a:lnSpc>
                <a:spcPct val="200000"/>
              </a:lnSpc>
              <a:spcBef>
                <a:spcPts val="267"/>
              </a:spcBef>
              <a:buClr>
                <a:srgbClr val="213163"/>
              </a:buClr>
              <a:buSzPts val="1867"/>
              <a:buFont typeface="Arial"/>
              <a:buChar char="•"/>
            </a:pPr>
            <a:endParaRPr lang="en-IN" sz="1867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lvl="0">
              <a:lnSpc>
                <a:spcPct val="200000"/>
              </a:lnSpc>
              <a:spcBef>
                <a:spcPts val="267"/>
              </a:spcBef>
              <a:buClr>
                <a:srgbClr val="213163"/>
              </a:buClr>
              <a:buSzPts val="1867"/>
            </a:pPr>
            <a:endParaRPr lang="en-IN" sz="1867" u="sng" dirty="0"/>
          </a:p>
          <a:p>
            <a:pPr marL="231133" marR="0" lvl="0" indent="-112579" algn="l" rtl="0">
              <a:lnSpc>
                <a:spcPct val="200000"/>
              </a:lnSpc>
              <a:spcBef>
                <a:spcPts val="267"/>
              </a:spcBef>
              <a:spcAft>
                <a:spcPts val="0"/>
              </a:spcAft>
              <a:buClr>
                <a:srgbClr val="213163"/>
              </a:buClr>
              <a:buSzPts val="1867"/>
              <a:buFont typeface="Arial"/>
              <a:buNone/>
            </a:pPr>
            <a:endParaRPr sz="1867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6E25544-64C7-FD72-74AC-F2AA2078B6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686" y="2143450"/>
            <a:ext cx="7057306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Django Documentation –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3"/>
              </a:rPr>
              <a:t>https://www.djangoproject.com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Python –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4"/>
              </a:rPr>
              <a:t>https://www.python.org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5" name="Google Shape;175;p6"/>
          <p:cNvGrpSpPr/>
          <p:nvPr/>
        </p:nvGrpSpPr>
        <p:grpSpPr>
          <a:xfrm>
            <a:off x="1894840" y="1516840"/>
            <a:ext cx="8402400" cy="4033592"/>
            <a:chOff x="2159836" y="1516840"/>
            <a:chExt cx="8402400" cy="4033592"/>
          </a:xfrm>
        </p:grpSpPr>
        <p:grpSp>
          <p:nvGrpSpPr>
            <p:cNvPr id="176" name="Google Shape;176;p6"/>
            <p:cNvGrpSpPr/>
            <p:nvPr/>
          </p:nvGrpSpPr>
          <p:grpSpPr>
            <a:xfrm>
              <a:off x="2159836" y="1608432"/>
              <a:ext cx="8402400" cy="3942000"/>
              <a:chOff x="2159836" y="1457960"/>
              <a:chExt cx="8402400" cy="3942000"/>
            </a:xfrm>
          </p:grpSpPr>
          <p:sp>
            <p:nvSpPr>
              <p:cNvPr id="177" name="Google Shape;177;p6"/>
              <p:cNvSpPr/>
              <p:nvPr/>
            </p:nvSpPr>
            <p:spPr>
              <a:xfrm>
                <a:off x="2159836" y="1457960"/>
                <a:ext cx="8402400" cy="3942000"/>
              </a:xfrm>
              <a:prstGeom prst="roundRect">
                <a:avLst>
                  <a:gd name="adj" fmla="val 10997"/>
                </a:avLst>
              </a:prstGeom>
              <a:solidFill>
                <a:srgbClr val="03497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 b="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8" name="Google Shape;178;p6"/>
              <p:cNvSpPr txBox="1"/>
              <p:nvPr/>
            </p:nvSpPr>
            <p:spPr>
              <a:xfrm>
                <a:off x="2159836" y="4391210"/>
                <a:ext cx="8402400" cy="831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IN" sz="2400" b="0" i="0" u="none" strike="noStrike" cap="none" dirty="0">
                    <a:solidFill>
                      <a:srgbClr val="FFE500"/>
                    </a:solidFill>
                    <a:latin typeface="Arial"/>
                    <a:ea typeface="Arial"/>
                    <a:cs typeface="Arial"/>
                    <a:sym typeface="Arial"/>
                  </a:rPr>
                  <a:t>The content is curated from online/offline resources and used for educational purpose only.</a:t>
                </a:r>
                <a:endParaRPr dirty="0"/>
              </a:p>
            </p:txBody>
          </p:sp>
        </p:grpSp>
        <p:pic>
          <p:nvPicPr>
            <p:cNvPr id="179" name="Google Shape;179;p6" descr="A blue sign with black background&#10;&#10;AI-generated content may be incorrect."/>
            <p:cNvPicPr preferRelativeResize="0"/>
            <p:nvPr/>
          </p:nvPicPr>
          <p:blipFill rotWithShape="1">
            <a:blip r:embed="rId3">
              <a:alphaModFix/>
            </a:blip>
            <a:srcRect l="9323" t="20722" r="6755" b="23452"/>
            <a:stretch/>
          </p:blipFill>
          <p:spPr>
            <a:xfrm>
              <a:off x="2487153" y="1516840"/>
              <a:ext cx="7747685" cy="289914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7" descr="A blue and yellow line with a black background&#10;&#10;AI-generated content may be incorrect."/>
          <p:cNvPicPr preferRelativeResize="0"/>
          <p:nvPr/>
        </p:nvPicPr>
        <p:blipFill rotWithShape="1">
          <a:blip r:embed="rId3">
            <a:alphaModFix/>
          </a:blip>
          <a:srcRect l="9817" t="30090" r="9640" b="30269"/>
          <a:stretch/>
        </p:blipFill>
        <p:spPr>
          <a:xfrm>
            <a:off x="802675" y="1612433"/>
            <a:ext cx="10586650" cy="3907824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7"/>
          <p:cNvSpPr txBox="1"/>
          <p:nvPr/>
        </p:nvSpPr>
        <p:spPr>
          <a:xfrm>
            <a:off x="2988752" y="3251404"/>
            <a:ext cx="6918900" cy="954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/>
            <a:r>
              <a:rPr lang="en-IN" sz="2800" dirty="0">
                <a:solidFill>
                  <a:schemeClr val="bg1"/>
                </a:solidFill>
              </a:rPr>
              <a:t>EVENTX- College Event Management System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87" name="Google Shape;187;p7"/>
          <p:cNvSpPr txBox="1"/>
          <p:nvPr/>
        </p:nvSpPr>
        <p:spPr>
          <a:xfrm>
            <a:off x="5495063" y="2882104"/>
            <a:ext cx="2264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b="1" i="0" u="none" strike="noStrike" cap="none">
                <a:solidFill>
                  <a:srgbClr val="D5E3FF"/>
                </a:solidFill>
                <a:latin typeface="Arial"/>
                <a:ea typeface="Arial"/>
                <a:cs typeface="Arial"/>
                <a:sym typeface="Arial"/>
              </a:rPr>
              <a:t>Project Title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8"/>
          <p:cNvSpPr txBox="1">
            <a:spLocks noGrp="1"/>
          </p:cNvSpPr>
          <p:nvPr>
            <p:ph type="title"/>
          </p:nvPr>
        </p:nvSpPr>
        <p:spPr>
          <a:xfrm>
            <a:off x="174709" y="865963"/>
            <a:ext cx="39147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 b="1" i="0" u="none" strike="noStrike" cap="none">
                <a:solidFill>
                  <a:srgbClr val="213163"/>
                </a:solidFill>
                <a:latin typeface="Arial"/>
                <a:ea typeface="Arial"/>
                <a:cs typeface="Arial"/>
                <a:sym typeface="Arial"/>
              </a:rPr>
              <a:t>Table of Contents</a:t>
            </a:r>
            <a:endParaRPr sz="2000" b="1" i="0" u="none" strike="noStrike" cap="none">
              <a:solidFill>
                <a:srgbClr val="21316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8"/>
          <p:cNvSpPr txBox="1"/>
          <p:nvPr/>
        </p:nvSpPr>
        <p:spPr>
          <a:xfrm>
            <a:off x="185129" y="1270698"/>
            <a:ext cx="5754600" cy="39962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231641" marR="0" lvl="0" indent="-231641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213163"/>
              </a:buClr>
              <a:buSzPts val="18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Introduction</a:t>
            </a:r>
          </a:p>
          <a:p>
            <a:pPr marL="231641" marR="0" lvl="0" indent="-231641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213163"/>
              </a:buClr>
              <a:buSzPts val="18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Problem Statement</a:t>
            </a:r>
          </a:p>
          <a:p>
            <a:pPr marL="231641" marR="0" lvl="0" indent="-231641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213163"/>
              </a:buClr>
              <a:buSzPts val="18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Proposed Solution</a:t>
            </a:r>
          </a:p>
          <a:p>
            <a:pPr marL="231641" marR="0" lvl="0" indent="-231641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213163"/>
              </a:buClr>
              <a:buSzPts val="18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Key features</a:t>
            </a:r>
          </a:p>
          <a:p>
            <a:pPr marL="231641" marR="0" lvl="0" indent="-231641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213163"/>
              </a:buClr>
              <a:buSzPts val="18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Technology stack </a:t>
            </a:r>
          </a:p>
          <a:p>
            <a:pPr marL="231641" marR="0" lvl="0" indent="-231641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213163"/>
              </a:buClr>
              <a:buSzPts val="1800"/>
              <a:buFont typeface="Arial"/>
              <a:buChar char="•"/>
            </a:pPr>
            <a:r>
              <a:rPr lang="en-US" sz="1800" dirty="0"/>
              <a:t>S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ystem flowchart</a:t>
            </a:r>
          </a:p>
          <a:p>
            <a:pPr marL="231641" marR="0" lvl="0" indent="-231641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213163"/>
              </a:buClr>
              <a:buSzPts val="18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Core Modules </a:t>
            </a:r>
          </a:p>
          <a:p>
            <a:pPr marL="231641" marR="0" lvl="0" indent="-231641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213163"/>
              </a:buClr>
              <a:buSzPts val="18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Security measures </a:t>
            </a:r>
          </a:p>
          <a:p>
            <a:pPr marL="231641" marR="0" lvl="0" indent="-231641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213163"/>
              </a:buClr>
              <a:buSzPts val="1800"/>
              <a:buFont typeface="Arial"/>
              <a:buChar char="•"/>
            </a:pPr>
            <a:r>
              <a:rPr lang="en-US" sz="1800" dirty="0"/>
              <a:t>C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onclusion and Future work</a:t>
            </a:r>
          </a:p>
          <a:p>
            <a:pPr marL="231641" marR="0" lvl="0" indent="-231641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213163"/>
              </a:buClr>
              <a:buSzPts val="18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References</a:t>
            </a:r>
            <a:endParaRPr sz="1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4" name="Google Shape;194;p8" descr="A light bulb with a black background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7120" t="5426" r="7292" b="7473"/>
          <a:stretch/>
        </p:blipFill>
        <p:spPr>
          <a:xfrm>
            <a:off x="7112000" y="1092200"/>
            <a:ext cx="4551679" cy="46321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9"/>
          <p:cNvSpPr txBox="1">
            <a:spLocks noGrp="1"/>
          </p:cNvSpPr>
          <p:nvPr>
            <p:ph type="title"/>
          </p:nvPr>
        </p:nvSpPr>
        <p:spPr>
          <a:xfrm>
            <a:off x="245097" y="820132"/>
            <a:ext cx="2884602" cy="518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lvl="0"/>
            <a:r>
              <a:rPr lang="en-US" sz="2400" b="1" dirty="0">
                <a:solidFill>
                  <a:srgbClr val="213163"/>
                </a:solidFill>
              </a:rPr>
              <a:t>Introduction:</a:t>
            </a:r>
            <a:br>
              <a:rPr lang="en-US" sz="2800" b="1" dirty="0">
                <a:solidFill>
                  <a:srgbClr val="213163"/>
                </a:solidFill>
              </a:rPr>
            </a:br>
            <a:br>
              <a:rPr lang="en-US" sz="2800" b="1" dirty="0">
                <a:solidFill>
                  <a:srgbClr val="213163"/>
                </a:solidFill>
              </a:rPr>
            </a:br>
            <a:br>
              <a:rPr lang="en-IN" sz="1600" b="1" dirty="0">
                <a:solidFill>
                  <a:srgbClr val="213163"/>
                </a:solidFill>
              </a:rPr>
            </a:br>
            <a:br>
              <a:rPr lang="en-IN" sz="1600" b="1" dirty="0">
                <a:solidFill>
                  <a:srgbClr val="213163"/>
                </a:solidFill>
              </a:rPr>
            </a:br>
            <a:br>
              <a:rPr lang="en-IN" sz="1600" b="1" dirty="0">
                <a:solidFill>
                  <a:srgbClr val="213163"/>
                </a:solidFill>
              </a:rPr>
            </a:br>
            <a:br>
              <a:rPr lang="en-IN" sz="1600" b="1" dirty="0">
                <a:solidFill>
                  <a:srgbClr val="213163"/>
                </a:solidFill>
              </a:rPr>
            </a:br>
            <a:br>
              <a:rPr lang="en-IN" sz="1600" b="1" dirty="0">
                <a:solidFill>
                  <a:srgbClr val="213163"/>
                </a:solidFill>
              </a:rPr>
            </a:br>
            <a:br>
              <a:rPr lang="en-IN" sz="1600" b="1" dirty="0">
                <a:solidFill>
                  <a:srgbClr val="213163"/>
                </a:solidFill>
              </a:rPr>
            </a:br>
            <a:br>
              <a:rPr lang="en-IN" sz="1600" b="1" dirty="0">
                <a:solidFill>
                  <a:srgbClr val="213163"/>
                </a:solidFill>
              </a:rPr>
            </a:br>
            <a:endParaRPr sz="1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0BD5629-B375-413A-A447-E314D931C8AD}"/>
              </a:ext>
            </a:extLst>
          </p:cNvPr>
          <p:cNvSpPr txBox="1"/>
          <p:nvPr/>
        </p:nvSpPr>
        <p:spPr>
          <a:xfrm>
            <a:off x="320510" y="1338607"/>
            <a:ext cx="6975235" cy="6204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en-US" sz="1800" dirty="0"/>
              <a:t>In today’s academic environment, colleges conduct multiple technical, cultural, and sports events regularly. Managing these events manually leads to inefficiency and data mismanagement.</a:t>
            </a:r>
            <a:br>
              <a:rPr lang="en-US" sz="1800" dirty="0"/>
            </a:br>
            <a:r>
              <a:rPr lang="en-US" sz="1800" dirty="0"/>
              <a:t>The </a:t>
            </a:r>
            <a:r>
              <a:rPr lang="en-US" sz="1800" b="1" dirty="0"/>
              <a:t>College Event Management System</a:t>
            </a:r>
            <a:r>
              <a:rPr lang="en-US" sz="1800" dirty="0"/>
              <a:t> is a web-based application that provides a digital platform for organizing events and handling student registrations efficiently using Django.</a:t>
            </a:r>
            <a:br>
              <a:rPr lang="en-US" sz="1800" dirty="0">
                <a:solidFill>
                  <a:srgbClr val="213163"/>
                </a:solidFill>
              </a:rPr>
            </a:br>
            <a:br>
              <a:rPr lang="en-US" sz="1800" b="1" dirty="0">
                <a:solidFill>
                  <a:srgbClr val="213163"/>
                </a:solidFill>
              </a:rPr>
            </a:br>
            <a:br>
              <a:rPr lang="en-US" sz="1800" b="1" dirty="0">
                <a:solidFill>
                  <a:srgbClr val="213163"/>
                </a:solidFill>
              </a:rPr>
            </a:br>
            <a:endParaRPr lang="en-IN" sz="1800" dirty="0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D39DDD03-82B4-CDF5-D48E-92F780EFB60F}"/>
              </a:ext>
            </a:extLst>
          </p:cNvPr>
          <p:cNvSpPr/>
          <p:nvPr/>
        </p:nvSpPr>
        <p:spPr>
          <a:xfrm>
            <a:off x="114300" y="3807069"/>
            <a:ext cx="206210" cy="14067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373ACEDF-5679-06AD-5A5F-18EBF84E620D}"/>
              </a:ext>
            </a:extLst>
          </p:cNvPr>
          <p:cNvSpPr/>
          <p:nvPr/>
        </p:nvSpPr>
        <p:spPr>
          <a:xfrm>
            <a:off x="114300" y="1751575"/>
            <a:ext cx="206210" cy="14067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BD12E89-BDE9-013F-380A-D1C1A8045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0451" y="1338607"/>
            <a:ext cx="4976452" cy="444673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0"/>
          <p:cNvSpPr txBox="1">
            <a:spLocks noGrp="1"/>
          </p:cNvSpPr>
          <p:nvPr>
            <p:ph type="title"/>
          </p:nvPr>
        </p:nvSpPr>
        <p:spPr>
          <a:xfrm>
            <a:off x="174709" y="865963"/>
            <a:ext cx="39147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213163"/>
                </a:solidFill>
              </a:rPr>
              <a:t>P</a:t>
            </a:r>
            <a:r>
              <a:rPr lang="en-IN" sz="2400" b="1" dirty="0">
                <a:solidFill>
                  <a:srgbClr val="213163"/>
                </a:solidFill>
              </a:rPr>
              <a:t>ROBLEM STATEMENT:</a:t>
            </a:r>
            <a:br>
              <a:rPr lang="en-IN" sz="2400" b="1" dirty="0">
                <a:solidFill>
                  <a:srgbClr val="213163"/>
                </a:solidFill>
              </a:rPr>
            </a:br>
            <a:endParaRPr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91912E-4392-4125-9D7B-EFBC3BD8793A}"/>
              </a:ext>
            </a:extLst>
          </p:cNvPr>
          <p:cNvSpPr txBox="1"/>
          <p:nvPr/>
        </p:nvSpPr>
        <p:spPr>
          <a:xfrm>
            <a:off x="174709" y="1574277"/>
            <a:ext cx="7578314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/>
              <a:t>Traditional college event management systems rely on manual registration and record keeping.</a:t>
            </a:r>
          </a:p>
          <a:p>
            <a:br>
              <a:rPr lang="en-US" sz="1800" dirty="0"/>
            </a:br>
            <a:endParaRPr lang="en-US" sz="1800" dirty="0"/>
          </a:p>
          <a:p>
            <a:r>
              <a:rPr lang="en-US" sz="1800" u="sng" dirty="0"/>
              <a:t>This results in:</a:t>
            </a:r>
          </a:p>
          <a:p>
            <a:endParaRPr lang="en-US" sz="1800" dirty="0"/>
          </a:p>
          <a:p>
            <a:r>
              <a:rPr lang="en-US" sz="1800" dirty="0"/>
              <a:t>   Time-consuming processes</a:t>
            </a:r>
          </a:p>
          <a:p>
            <a:endParaRPr lang="en-US" sz="1800" dirty="0"/>
          </a:p>
          <a:p>
            <a:r>
              <a:rPr lang="en-US" sz="1800" dirty="0"/>
              <a:t>   Registration errors</a:t>
            </a:r>
          </a:p>
          <a:p>
            <a:endParaRPr lang="en-US" sz="1800" dirty="0"/>
          </a:p>
          <a:p>
            <a:r>
              <a:rPr lang="en-US" sz="1800" dirty="0"/>
              <a:t>   Difficulty in tracking participants</a:t>
            </a:r>
          </a:p>
          <a:p>
            <a:endParaRPr lang="en-US" sz="1800" dirty="0"/>
          </a:p>
          <a:p>
            <a:r>
              <a:rPr lang="en-US" sz="1800" dirty="0"/>
              <a:t>   Poor coordination between students and administrators</a:t>
            </a:r>
          </a:p>
          <a:p>
            <a:endParaRPr lang="en-US" sz="1800" dirty="0"/>
          </a:p>
          <a:p>
            <a:endParaRPr lang="en-US" sz="1800" dirty="0"/>
          </a:p>
          <a:p>
            <a:r>
              <a:rPr lang="en-US" sz="1800" b="1" dirty="0"/>
              <a:t>A centralized, digital, and secure system is required to manage events efficiently</a:t>
            </a:r>
            <a:r>
              <a:rPr lang="en-US" sz="2800" b="1" dirty="0"/>
              <a:t>.</a:t>
            </a:r>
          </a:p>
          <a:p>
            <a:endParaRPr lang="en-IN" sz="2800" dirty="0"/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6E89D434-D856-1F12-C39C-DDE67FA0F975}"/>
              </a:ext>
            </a:extLst>
          </p:cNvPr>
          <p:cNvSpPr/>
          <p:nvPr/>
        </p:nvSpPr>
        <p:spPr>
          <a:xfrm>
            <a:off x="61548" y="3325394"/>
            <a:ext cx="206210" cy="14067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1EA1BBA6-A8D1-7B97-7971-F1CEFBC911CC}"/>
              </a:ext>
            </a:extLst>
          </p:cNvPr>
          <p:cNvSpPr/>
          <p:nvPr/>
        </p:nvSpPr>
        <p:spPr>
          <a:xfrm>
            <a:off x="61548" y="3888106"/>
            <a:ext cx="206210" cy="14067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8A5064BF-8BED-899C-5ED3-79321276F225}"/>
              </a:ext>
            </a:extLst>
          </p:cNvPr>
          <p:cNvSpPr/>
          <p:nvPr/>
        </p:nvSpPr>
        <p:spPr>
          <a:xfrm>
            <a:off x="61548" y="4433234"/>
            <a:ext cx="206210" cy="14067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278EE9DD-BB28-143D-A6CF-300E111EA1C2}"/>
              </a:ext>
            </a:extLst>
          </p:cNvPr>
          <p:cNvSpPr/>
          <p:nvPr/>
        </p:nvSpPr>
        <p:spPr>
          <a:xfrm>
            <a:off x="61548" y="4978362"/>
            <a:ext cx="206210" cy="14067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0618212-3DBC-68D9-4A79-7A7F6C2209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2539" y="1574277"/>
            <a:ext cx="4264268" cy="426426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1"/>
          <p:cNvSpPr txBox="1">
            <a:spLocks noGrp="1"/>
          </p:cNvSpPr>
          <p:nvPr>
            <p:ph type="title"/>
          </p:nvPr>
        </p:nvSpPr>
        <p:spPr>
          <a:xfrm>
            <a:off x="174709" y="865963"/>
            <a:ext cx="39147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rgbClr val="213163"/>
                </a:solidFill>
              </a:rPr>
              <a:t>P</a:t>
            </a:r>
            <a:r>
              <a:rPr lang="en-IN" sz="2000" b="1" dirty="0">
                <a:solidFill>
                  <a:srgbClr val="213163"/>
                </a:solidFill>
              </a:rPr>
              <a:t>ROPOSED SOLUTION:</a:t>
            </a:r>
            <a:endParaRPr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5C3691-C0C0-496B-AB90-A94E95135F29}"/>
              </a:ext>
            </a:extLst>
          </p:cNvPr>
          <p:cNvSpPr txBox="1"/>
          <p:nvPr/>
        </p:nvSpPr>
        <p:spPr>
          <a:xfrm>
            <a:off x="254525" y="1521424"/>
            <a:ext cx="7324444" cy="4955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To overcome these challenges, a College Event Management System is proposed.</a:t>
            </a:r>
          </a:p>
          <a:p>
            <a:endParaRPr lang="en-US" sz="1600" dirty="0"/>
          </a:p>
          <a:p>
            <a:br>
              <a:rPr lang="en-US" sz="1600" dirty="0"/>
            </a:br>
            <a:r>
              <a:rPr lang="en-US" sz="1600" u="sng" dirty="0"/>
              <a:t>The system allows:</a:t>
            </a:r>
          </a:p>
          <a:p>
            <a:endParaRPr lang="en-US" sz="1600" dirty="0"/>
          </a:p>
          <a:p>
            <a:r>
              <a:rPr lang="en-US" sz="1600" dirty="0"/>
              <a:t>Students to register, log in, view events, and enroll online</a:t>
            </a:r>
          </a:p>
          <a:p>
            <a:endParaRPr lang="en-US" sz="1600" dirty="0"/>
          </a:p>
          <a:p>
            <a:r>
              <a:rPr lang="en-US" sz="1600" dirty="0"/>
              <a:t>Admins to create, update, and manage events and registrations</a:t>
            </a:r>
          </a:p>
          <a:p>
            <a:endParaRPr lang="en-US" sz="1600" dirty="0"/>
          </a:p>
          <a:p>
            <a:endParaRPr lang="en-US" sz="1600" dirty="0"/>
          </a:p>
          <a:p>
            <a:r>
              <a:rPr lang="en-US" sz="1600" b="1" dirty="0"/>
              <a:t>This solution significantly reduces manual effort involved in managing college events.</a:t>
            </a:r>
          </a:p>
          <a:p>
            <a:br>
              <a:rPr lang="en-US" sz="1600" dirty="0"/>
            </a:br>
            <a:r>
              <a:rPr lang="en-US" sz="1600" dirty="0"/>
              <a:t>It minimizes errors that occur during traditional paper-based registrations.</a:t>
            </a:r>
            <a:br>
              <a:rPr lang="en-US" sz="1600" dirty="0"/>
            </a:br>
            <a:r>
              <a:rPr lang="en-US" sz="1600" dirty="0"/>
              <a:t>The system improves accuracy by maintaining centralized and organized data.</a:t>
            </a:r>
            <a:br>
              <a:rPr lang="en-US" sz="1600" dirty="0"/>
            </a:br>
            <a:r>
              <a:rPr lang="en-US" sz="1600" dirty="0"/>
              <a:t>It enables faster event registration and better coordination between users and admins.</a:t>
            </a:r>
            <a:br>
              <a:rPr lang="en-US" sz="1600" dirty="0"/>
            </a:br>
            <a:endParaRPr lang="en-US" dirty="0"/>
          </a:p>
          <a:p>
            <a:endParaRPr lang="en-IN" dirty="0"/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3949659B-D982-F2DE-884F-F1DACF55C18C}"/>
              </a:ext>
            </a:extLst>
          </p:cNvPr>
          <p:cNvSpPr/>
          <p:nvPr/>
        </p:nvSpPr>
        <p:spPr>
          <a:xfrm>
            <a:off x="61548" y="3079224"/>
            <a:ext cx="206210" cy="14067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E320F466-DAD7-FAE2-AFA2-7D07955898FC}"/>
              </a:ext>
            </a:extLst>
          </p:cNvPr>
          <p:cNvSpPr/>
          <p:nvPr/>
        </p:nvSpPr>
        <p:spPr>
          <a:xfrm>
            <a:off x="61548" y="3580392"/>
            <a:ext cx="206210" cy="14067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29F033C-EC6E-667E-C4C6-ADDE778194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4606" y="1983758"/>
            <a:ext cx="4492869" cy="449286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1"/>
          <p:cNvSpPr txBox="1">
            <a:spLocks noGrp="1"/>
          </p:cNvSpPr>
          <p:nvPr>
            <p:ph type="title"/>
          </p:nvPr>
        </p:nvSpPr>
        <p:spPr>
          <a:xfrm>
            <a:off x="174709" y="865963"/>
            <a:ext cx="39147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213163"/>
                </a:solidFill>
              </a:rPr>
              <a:t>K</a:t>
            </a:r>
            <a:r>
              <a:rPr lang="en-IN" sz="2400" b="1" dirty="0">
                <a:solidFill>
                  <a:srgbClr val="213163"/>
                </a:solidFill>
              </a:rPr>
              <a:t>EY FEATURES:</a:t>
            </a:r>
            <a:endParaRPr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8855F8-EEB4-4327-9B45-6747F2D95AD5}"/>
              </a:ext>
            </a:extLst>
          </p:cNvPr>
          <p:cNvSpPr txBox="1"/>
          <p:nvPr/>
        </p:nvSpPr>
        <p:spPr>
          <a:xfrm>
            <a:off x="264816" y="1812268"/>
            <a:ext cx="5130084" cy="42652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en-US" altLang="en-US" sz="1800" b="1" dirty="0">
                <a:solidFill>
                  <a:schemeClr val="tx1"/>
                </a:solidFill>
                <a:latin typeface="Arial" panose="020B0604020202020204" pitchFamily="34" charset="0"/>
              </a:rPr>
              <a:t>User Registration and Login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altLang="en-US" sz="18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altLang="en-US" sz="18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en-US" altLang="en-US" sz="1800" b="1" dirty="0">
                <a:solidFill>
                  <a:schemeClr val="tx1"/>
                </a:solidFill>
                <a:latin typeface="Arial" panose="020B0604020202020204" pitchFamily="34" charset="0"/>
              </a:rPr>
              <a:t>Event Browsing and Online Registration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altLang="en-US" sz="1800" b="1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altLang="en-US" sz="1800" b="1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en-US" altLang="en-US" sz="1800" b="1" dirty="0">
                <a:solidFill>
                  <a:schemeClr val="tx1"/>
                </a:solidFill>
                <a:latin typeface="Arial" panose="020B0604020202020204" pitchFamily="34" charset="0"/>
              </a:rPr>
              <a:t>Registration Management for Users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altLang="en-US" sz="1800" b="1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altLang="en-US" sz="1800" b="1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en-US" altLang="en-US" sz="1800" b="1" dirty="0">
                <a:solidFill>
                  <a:schemeClr val="tx1"/>
                </a:solidFill>
                <a:latin typeface="Arial" panose="020B0604020202020204" pitchFamily="34" charset="0"/>
              </a:rPr>
              <a:t>Admin Dashboard for Event Control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altLang="en-US" sz="1800" b="1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altLang="en-US" sz="1800" b="1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en-US" altLang="en-US" sz="1800" b="1" dirty="0">
                <a:solidFill>
                  <a:schemeClr val="tx1"/>
                </a:solidFill>
                <a:latin typeface="Arial" panose="020B0604020202020204" pitchFamily="34" charset="0"/>
              </a:rPr>
              <a:t>Secure Authentication System</a:t>
            </a:r>
          </a:p>
          <a:p>
            <a:pPr marL="342900" indent="-342900">
              <a:lnSpc>
                <a:spcPct val="250000"/>
              </a:lnSpc>
              <a:buFont typeface="+mj-lt"/>
              <a:buAutoNum type="arabicPeriod"/>
            </a:pPr>
            <a:endParaRPr lang="en-IN" sz="18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68356D6-72A0-0967-9CEF-A42ACD8097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26481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A314D96-5ECB-74E8-FDAA-E9C6A98A0A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9858" y="1295562"/>
            <a:ext cx="5010749" cy="5010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493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1"/>
          <p:cNvSpPr txBox="1">
            <a:spLocks noGrp="1"/>
          </p:cNvSpPr>
          <p:nvPr>
            <p:ph type="title"/>
          </p:nvPr>
        </p:nvSpPr>
        <p:spPr>
          <a:xfrm>
            <a:off x="0" y="865188"/>
            <a:ext cx="3914775" cy="430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/>
              <a:t>TECHNOLOGY STACK:</a:t>
            </a:r>
            <a:endParaRPr sz="2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44194B-4917-425B-83BA-7DC5A8B5627E}"/>
              </a:ext>
            </a:extLst>
          </p:cNvPr>
          <p:cNvSpPr txBox="1"/>
          <p:nvPr/>
        </p:nvSpPr>
        <p:spPr>
          <a:xfrm>
            <a:off x="274011" y="1515359"/>
            <a:ext cx="6645535" cy="50270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sz="1800" b="1" dirty="0"/>
              <a:t>1. </a:t>
            </a:r>
            <a:r>
              <a:rPr lang="en-IN" sz="1800" b="1" u="sng" dirty="0"/>
              <a:t>Frontend</a:t>
            </a:r>
          </a:p>
          <a:p>
            <a:pPr>
              <a:lnSpc>
                <a:spcPct val="150000"/>
              </a:lnSpc>
            </a:pPr>
            <a:r>
              <a:rPr lang="en-IN" sz="1800" dirty="0"/>
              <a:t> HTML, CSS</a:t>
            </a:r>
          </a:p>
          <a:p>
            <a:pPr>
              <a:lnSpc>
                <a:spcPct val="150000"/>
              </a:lnSpc>
            </a:pPr>
            <a:r>
              <a:rPr lang="en-IN" sz="1800" dirty="0" err="1"/>
              <a:t>Javascript</a:t>
            </a:r>
            <a:endParaRPr lang="en-IN" sz="1800" dirty="0"/>
          </a:p>
          <a:p>
            <a:pPr>
              <a:lnSpc>
                <a:spcPct val="150000"/>
              </a:lnSpc>
            </a:pPr>
            <a:endParaRPr lang="en-IN" sz="1800" dirty="0"/>
          </a:p>
          <a:p>
            <a:pPr>
              <a:lnSpc>
                <a:spcPct val="150000"/>
              </a:lnSpc>
            </a:pPr>
            <a:r>
              <a:rPr lang="en-IN" sz="1800" b="1" dirty="0"/>
              <a:t>2. </a:t>
            </a:r>
            <a:r>
              <a:rPr lang="en-IN" sz="1800" b="1" u="sng" dirty="0"/>
              <a:t>Backend</a:t>
            </a:r>
          </a:p>
          <a:p>
            <a:pPr>
              <a:lnSpc>
                <a:spcPct val="150000"/>
              </a:lnSpc>
            </a:pPr>
            <a:r>
              <a:rPr lang="en-IN" sz="1800" dirty="0"/>
              <a:t>Python (Django)</a:t>
            </a:r>
          </a:p>
          <a:p>
            <a:pPr>
              <a:lnSpc>
                <a:spcPct val="150000"/>
              </a:lnSpc>
            </a:pPr>
            <a:r>
              <a:rPr lang="en-IN" sz="1800" b="1" dirty="0"/>
              <a:t>Handle Events in the most effective way</a:t>
            </a:r>
          </a:p>
          <a:p>
            <a:pPr>
              <a:lnSpc>
                <a:spcPct val="150000"/>
              </a:lnSpc>
            </a:pPr>
            <a:endParaRPr lang="en-IN" sz="1800" dirty="0"/>
          </a:p>
          <a:p>
            <a:pPr>
              <a:lnSpc>
                <a:spcPct val="150000"/>
              </a:lnSpc>
            </a:pPr>
            <a:r>
              <a:rPr lang="en-IN" sz="1800" b="1" dirty="0"/>
              <a:t>3.</a:t>
            </a:r>
            <a:r>
              <a:rPr lang="en-IN" sz="1800" b="1" u="sng" dirty="0"/>
              <a:t>Database</a:t>
            </a:r>
          </a:p>
          <a:p>
            <a:pPr>
              <a:lnSpc>
                <a:spcPct val="150000"/>
              </a:lnSpc>
            </a:pPr>
            <a:r>
              <a:rPr lang="en-IN" sz="1800" dirty="0"/>
              <a:t>SQLite3 (db.sqlite3)</a:t>
            </a:r>
          </a:p>
          <a:p>
            <a:pPr>
              <a:lnSpc>
                <a:spcPct val="150000"/>
              </a:lnSpc>
            </a:pPr>
            <a:r>
              <a:rPr lang="en-IN" sz="1800" b="1" dirty="0"/>
              <a:t>Lightweight and fast</a:t>
            </a:r>
          </a:p>
          <a:p>
            <a:pPr>
              <a:lnSpc>
                <a:spcPct val="150000"/>
              </a:lnSpc>
            </a:pPr>
            <a:r>
              <a:rPr lang="en-IN" sz="1800" b="1" dirty="0"/>
              <a:t>Stores student records securely</a:t>
            </a:r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4CE6364E-8AE3-3A6F-FD03-84818FAE5E8B}"/>
              </a:ext>
            </a:extLst>
          </p:cNvPr>
          <p:cNvSpPr/>
          <p:nvPr/>
        </p:nvSpPr>
        <p:spPr>
          <a:xfrm>
            <a:off x="61548" y="3782614"/>
            <a:ext cx="206210" cy="14067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C8364534-78B7-3075-950C-2DC212660D28}"/>
              </a:ext>
            </a:extLst>
          </p:cNvPr>
          <p:cNvSpPr/>
          <p:nvPr/>
        </p:nvSpPr>
        <p:spPr>
          <a:xfrm>
            <a:off x="61548" y="2129655"/>
            <a:ext cx="206210" cy="14067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F23427CF-9DFD-5230-C654-39CA96549978}"/>
              </a:ext>
            </a:extLst>
          </p:cNvPr>
          <p:cNvSpPr/>
          <p:nvPr/>
        </p:nvSpPr>
        <p:spPr>
          <a:xfrm>
            <a:off x="61548" y="4204642"/>
            <a:ext cx="206210" cy="14067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76C8F86C-8DAE-25E0-C509-B471AEBE2CA7}"/>
              </a:ext>
            </a:extLst>
          </p:cNvPr>
          <p:cNvSpPr/>
          <p:nvPr/>
        </p:nvSpPr>
        <p:spPr>
          <a:xfrm>
            <a:off x="61548" y="5417978"/>
            <a:ext cx="206210" cy="14067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9229EDC9-A627-0CEB-3CC1-2D24EF01C5A8}"/>
              </a:ext>
            </a:extLst>
          </p:cNvPr>
          <p:cNvSpPr/>
          <p:nvPr/>
        </p:nvSpPr>
        <p:spPr>
          <a:xfrm>
            <a:off x="61548" y="5848799"/>
            <a:ext cx="206210" cy="14067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988F46B4-C6AD-F47E-8F0D-EEFF59B09B20}"/>
              </a:ext>
            </a:extLst>
          </p:cNvPr>
          <p:cNvSpPr/>
          <p:nvPr/>
        </p:nvSpPr>
        <p:spPr>
          <a:xfrm>
            <a:off x="64478" y="6264968"/>
            <a:ext cx="206210" cy="14067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A38E1EC4-C7D9-4932-E63F-61DE8CD937BD}"/>
              </a:ext>
            </a:extLst>
          </p:cNvPr>
          <p:cNvSpPr/>
          <p:nvPr/>
        </p:nvSpPr>
        <p:spPr>
          <a:xfrm>
            <a:off x="64480" y="2554616"/>
            <a:ext cx="206210" cy="14067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1101442-8EAF-D8E0-79C4-2C6D7640F5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5810" y="1559118"/>
            <a:ext cx="7092518" cy="4728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717083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893</TotalTime>
  <Words>1552</Words>
  <Application>Microsoft Office PowerPoint</Application>
  <PresentationFormat>Widescreen</PresentationFormat>
  <Paragraphs>343</Paragraphs>
  <Slides>15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Times New Roman</vt:lpstr>
      <vt:lpstr>Wingdings</vt:lpstr>
      <vt:lpstr>Simple Light</vt:lpstr>
      <vt:lpstr>PowerPoint Presentation</vt:lpstr>
      <vt:lpstr>PowerPoint Presentation</vt:lpstr>
      <vt:lpstr>PowerPoint Presentation</vt:lpstr>
      <vt:lpstr>Table of Contents</vt:lpstr>
      <vt:lpstr>Introduction:         </vt:lpstr>
      <vt:lpstr>PROBLEM STATEMENT: </vt:lpstr>
      <vt:lpstr>PROPOSED SOLUTION:</vt:lpstr>
      <vt:lpstr>KEY FEATURES:</vt:lpstr>
      <vt:lpstr>TECHNOLOGY STACK:</vt:lpstr>
      <vt:lpstr>SYSTEM FLOWCHART:</vt:lpstr>
      <vt:lpstr>PowerPoint Presentation</vt:lpstr>
      <vt:lpstr>PowerPoint Presentation</vt:lpstr>
      <vt:lpstr>PowerPoint Presentation</vt:lpstr>
      <vt:lpstr>PowerPoint Presentation</vt:lpstr>
      <vt:lpstr>References:  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ASUS</dc:creator>
  <cp:lastModifiedBy>Cheshta Budakoti</cp:lastModifiedBy>
  <cp:revision>28</cp:revision>
  <dcterms:modified xsi:type="dcterms:W3CDTF">2026-02-03T06:00:30Z</dcterms:modified>
</cp:coreProperties>
</file>